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  <p:sldMasterId id="2147483652" r:id="rId2"/>
  </p:sldMasterIdLst>
  <p:notesMasterIdLst>
    <p:notesMasterId r:id="rId19"/>
  </p:notesMasterIdLst>
  <p:sldIdLst>
    <p:sldId id="262" r:id="rId3"/>
    <p:sldId id="282" r:id="rId4"/>
    <p:sldId id="285" r:id="rId5"/>
    <p:sldId id="292" r:id="rId6"/>
    <p:sldId id="293" r:id="rId7"/>
    <p:sldId id="284" r:id="rId8"/>
    <p:sldId id="291" r:id="rId9"/>
    <p:sldId id="281" r:id="rId10"/>
    <p:sldId id="279" r:id="rId11"/>
    <p:sldId id="283" r:id="rId12"/>
    <p:sldId id="287" r:id="rId13"/>
    <p:sldId id="289" r:id="rId14"/>
    <p:sldId id="290" r:id="rId15"/>
    <p:sldId id="294" r:id="rId16"/>
    <p:sldId id="286" r:id="rId17"/>
    <p:sldId id="280" r:id="rId18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rgbClr val="00628C"/>
      </a:buClr>
      <a:buFont typeface="Arial" charset="0"/>
      <a:buChar char="●"/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00628C"/>
      </a:buClr>
      <a:buFont typeface="Arial" charset="0"/>
      <a:buChar char="●"/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00628C"/>
      </a:buClr>
      <a:buFont typeface="Arial" charset="0"/>
      <a:buChar char="●"/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00628C"/>
      </a:buClr>
      <a:buFont typeface="Arial" charset="0"/>
      <a:buChar char="●"/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00628C"/>
      </a:buClr>
      <a:buFont typeface="Arial" charset="0"/>
      <a:buChar char="●"/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8C"/>
    <a:srgbClr val="FF2F83"/>
    <a:srgbClr val="FF9B09"/>
    <a:srgbClr val="82CBDD"/>
    <a:srgbClr val="C8E2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59" autoAdjust="0"/>
    <p:restoredTop sz="94660"/>
  </p:normalViewPr>
  <p:slideViewPr>
    <p:cSldViewPr>
      <p:cViewPr varScale="1">
        <p:scale>
          <a:sx n="75" d="100"/>
          <a:sy n="75" d="100"/>
        </p:scale>
        <p:origin x="-1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3D984-E393-4D39-A820-50AD63EF3B03}" type="datetimeFigureOut">
              <a:rPr lang="en-GB" smtClean="0"/>
              <a:pPr/>
              <a:t>06/11/14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6A6CF1-87E5-4E4B-B102-FDB2B9F4193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027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9E7B1-F676-4FA2-A41D-52E8B36A54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55380-7CEE-4A9B-88AE-9C68247B6C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BC9E17-656C-4858-A50B-3B3166B6E2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20374-81DD-4119-A11D-70BB69FB67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8" y="-1428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125" y="5367338"/>
            <a:ext cx="24558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6725" y="341313"/>
            <a:ext cx="7239000" cy="758825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66725" y="1255713"/>
            <a:ext cx="7239000" cy="1600200"/>
          </a:xfrm>
        </p:spPr>
        <p:txBody>
          <a:bodyPr/>
          <a:lstStyle>
            <a:lvl1pPr marL="0" indent="0"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248400"/>
            <a:ext cx="6408737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7963" y="188913"/>
            <a:ext cx="24558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183E6-89D9-4BA5-953C-F2AD9205D9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188913"/>
            <a:ext cx="24558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5A1FA-01C5-4579-895F-F031089D68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188913"/>
            <a:ext cx="24558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827213"/>
            <a:ext cx="3884613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9013" y="1827213"/>
            <a:ext cx="38846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92B8B-29F9-4C5F-8B16-2759CCB36F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688" y="115888"/>
            <a:ext cx="24558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5002D-B681-407A-B9A8-921784A0CA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188913"/>
            <a:ext cx="24558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5BF48-DD99-4D37-88EF-0569347B8E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188913"/>
            <a:ext cx="24558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D479B-EC92-460D-A692-27270F6F6C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0EAFF-DDC6-4AA7-894F-C852595365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67488" y="115888"/>
            <a:ext cx="24558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FDD40-E0B1-4CD6-AB4B-C86167FC45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188913"/>
            <a:ext cx="24558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7C382-FFD8-46F6-9AFE-5349CD15F6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188913"/>
            <a:ext cx="24558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1D9073-1E7E-472C-A0F4-26E816F845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115888"/>
            <a:ext cx="24558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301625"/>
            <a:ext cx="1981200" cy="5640388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01625"/>
            <a:ext cx="57912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836B7-0965-4B51-927E-AEE1D0125E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113D6-4AE3-4847-9AC0-2F49858B62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9E7B1-F676-4FA2-A41D-52E8B36A54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F9F72-CE37-4A0E-BBA5-04C9F50503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99208-F471-433C-AFEE-CDB654780A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D1767-5F26-4514-8B0A-C698500811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0612F-5864-413B-BED1-B95BB7662E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770036-B9FA-4DA1-8955-D97C2A8289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400"/>
            </a:lvl1pPr>
          </a:lstStyle>
          <a:p>
            <a:pPr>
              <a:defRPr/>
            </a:pPr>
            <a:fld id="{9051DBEC-35C2-4555-8814-439565A7B6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29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7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01625"/>
            <a:ext cx="7924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827213"/>
            <a:ext cx="792162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301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pPr>
              <a:defRPr/>
            </a:pPr>
            <a:fld id="{02F2481E-DEF0-441F-A03B-1A41D8C90B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628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628C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628C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628C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628C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628C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628C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628C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628C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28C"/>
        </a:buClr>
        <a:buFont typeface="Arial" charset="0"/>
        <a:buChar char="●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28C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●"/>
        <a:defRPr sz="19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●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●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●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●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●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eis.org/A057703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2" Type="http://schemas.openxmlformats.org/officeDocument/2006/relationships/hyperlink" Target="http://youtu.be/fQ9M31Ms1w4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hyperlink" Target="mailto:Robert.wilne@ncetm.org.uk" TargetMode="External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png"/><Relationship Id="rId3" Type="http://schemas.openxmlformats.org/officeDocument/2006/relationships/hyperlink" Target="http://gowers.wordpress.com/2012/06/08/how-should-mathematics-be-taught-to-non-mathematicians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6552728" cy="4104456"/>
          </a:xfrm>
        </p:spPr>
        <p:txBody>
          <a:bodyPr anchor="t"/>
          <a:lstStyle/>
          <a:p>
            <a:r>
              <a:rPr lang="en-GB" sz="5500" i="1" dirty="0" smtClean="0"/>
              <a:t>The problem with problem-solving</a:t>
            </a:r>
            <a:r>
              <a:rPr lang="en-GB" sz="3000" i="1" dirty="0" smtClean="0"/>
              <a:t/>
            </a:r>
            <a:br>
              <a:rPr lang="en-GB" sz="3000" i="1" dirty="0" smtClean="0"/>
            </a:br>
            <a:r>
              <a:rPr lang="en-GB" sz="3000" i="1" dirty="0" smtClean="0"/>
              <a:t/>
            </a:r>
            <a:br>
              <a:rPr lang="en-GB" sz="3000" i="1" dirty="0" smtClean="0"/>
            </a:br>
            <a:r>
              <a:rPr lang="en-GB" sz="3000" i="1" dirty="0" smtClean="0"/>
              <a:t>Robert Wilne</a:t>
            </a:r>
            <a:br>
              <a:rPr lang="en-GB" sz="3000" i="1" dirty="0" smtClean="0"/>
            </a:br>
            <a:r>
              <a:rPr lang="en-GB" sz="3000" i="1" dirty="0" smtClean="0"/>
              <a:t>Director for Secondary</a:t>
            </a:r>
            <a:br>
              <a:rPr lang="en-GB" sz="3000" i="1" dirty="0" smtClean="0"/>
            </a:br>
            <a:r>
              <a:rPr lang="en-GB" sz="3000" i="1" dirty="0" smtClean="0"/>
              <a:t>NCETM</a:t>
            </a:r>
            <a:endParaRPr lang="en-GB" sz="3000" dirty="0"/>
          </a:p>
        </p:txBody>
      </p:sp>
      <p:sp>
        <p:nvSpPr>
          <p:cNvPr id="3" name="Rectangle 2"/>
          <p:cNvSpPr/>
          <p:nvPr/>
        </p:nvSpPr>
        <p:spPr bwMode="auto">
          <a:xfrm>
            <a:off x="6408712" y="5157192"/>
            <a:ext cx="2699792" cy="15841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28C"/>
              </a:buClr>
              <a:buSzTx/>
              <a:buFont typeface="Arial" charset="0"/>
              <a:buChar char="●"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Picture 6" descr="NCETM-logo-letterhea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6" r="7827" b="46576"/>
          <a:stretch/>
        </p:blipFill>
        <p:spPr bwMode="auto">
          <a:xfrm>
            <a:off x="5220072" y="4365104"/>
            <a:ext cx="3547524" cy="1872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000" y="2060848"/>
            <a:ext cx="7921625" cy="410445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i="1" dirty="0" smtClean="0">
                <a:solidFill>
                  <a:srgbClr val="00628C"/>
                </a:solidFill>
                <a:latin typeface="+mj-lt"/>
                <a:cs typeface="Arial"/>
                <a:hlinkClick r:id="rId2"/>
              </a:rPr>
              <a:t>The Tower of </a:t>
            </a:r>
            <a:r>
              <a:rPr lang="en-GB" sz="2400" i="1" dirty="0" smtClean="0">
                <a:solidFill>
                  <a:srgbClr val="00628C"/>
                </a:solidFill>
                <a:latin typeface="+mj-lt"/>
                <a:cs typeface="Arial"/>
                <a:hlinkClick r:id="rId2"/>
              </a:rPr>
              <a:t>Hanoi</a:t>
            </a:r>
            <a:endParaRPr lang="en-GB" sz="2400" i="1" dirty="0" smtClean="0">
              <a:solidFill>
                <a:srgbClr val="00628C"/>
              </a:solidFill>
              <a:latin typeface="+mj-lt"/>
              <a:cs typeface="Arial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+mj-lt"/>
                <a:cs typeface="Arial"/>
              </a:rPr>
              <a:t>The pattern (1, 3, 7, 15, 31 …) is quite easy to spot and quite easy to describe as a position-to-term rule </a:t>
            </a:r>
            <a:r>
              <a:rPr lang="en-GB" sz="2400" dirty="0" err="1" smtClean="0">
                <a:latin typeface="+mj-lt"/>
                <a:cs typeface="Arial"/>
              </a:rPr>
              <a:t>T</a:t>
            </a:r>
            <a:r>
              <a:rPr lang="en-GB" sz="2400" baseline="-25000" dirty="0" err="1" smtClean="0">
                <a:latin typeface="+mj-lt"/>
                <a:cs typeface="Arial"/>
              </a:rPr>
              <a:t>n</a:t>
            </a:r>
            <a:r>
              <a:rPr lang="en-GB" sz="2400" dirty="0" smtClean="0">
                <a:latin typeface="+mj-lt"/>
                <a:cs typeface="Arial"/>
              </a:rPr>
              <a:t> = 2</a:t>
            </a:r>
            <a:r>
              <a:rPr lang="en-GB" sz="2400" baseline="30000" dirty="0" smtClean="0">
                <a:latin typeface="+mj-lt"/>
                <a:cs typeface="Arial"/>
              </a:rPr>
              <a:t>n</a:t>
            </a:r>
            <a:r>
              <a:rPr lang="en-GB" sz="2400" dirty="0" smtClean="0">
                <a:latin typeface="+mj-lt"/>
                <a:cs typeface="Arial"/>
              </a:rPr>
              <a:t> – 1 or a term-to-term rule </a:t>
            </a:r>
            <a:r>
              <a:rPr lang="en-GB" sz="2400" dirty="0" err="1" smtClean="0">
                <a:latin typeface="+mj-lt"/>
                <a:cs typeface="Arial"/>
              </a:rPr>
              <a:t>T</a:t>
            </a:r>
            <a:r>
              <a:rPr lang="en-GB" sz="2400" baseline="-25000" dirty="0" err="1" smtClean="0">
                <a:latin typeface="+mj-lt"/>
                <a:cs typeface="Arial"/>
              </a:rPr>
              <a:t>n</a:t>
            </a:r>
            <a:r>
              <a:rPr lang="en-GB" sz="2400" dirty="0" smtClean="0">
                <a:latin typeface="+mj-lt"/>
                <a:cs typeface="Arial"/>
              </a:rPr>
              <a:t> = 2T</a:t>
            </a:r>
            <a:r>
              <a:rPr lang="en-GB" sz="2400" baseline="-25000" dirty="0" smtClean="0">
                <a:latin typeface="+mj-lt"/>
                <a:cs typeface="Arial"/>
              </a:rPr>
              <a:t>n-1</a:t>
            </a:r>
            <a:r>
              <a:rPr lang="en-GB" sz="2400" dirty="0" smtClean="0">
                <a:latin typeface="+mj-lt"/>
                <a:cs typeface="Arial"/>
              </a:rPr>
              <a:t> + 1, but proving that these are equivalent is hard.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+mj-lt"/>
                <a:cs typeface="Arial"/>
              </a:rPr>
              <a:t>The risk is that “spot the pattern” is seen as mathematically acceptable … and that sequences are unique 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+mj-lt"/>
                <a:cs typeface="Arial"/>
              </a:rPr>
              <a:t>… But there are 68 sequences beginning 1, 3, 7, 15, 31 … listed on </a:t>
            </a:r>
            <a:r>
              <a:rPr lang="en-GB" sz="2400" dirty="0" err="1" smtClean="0">
                <a:latin typeface="+mj-lt"/>
                <a:cs typeface="Arial"/>
              </a:rPr>
              <a:t>www.oeis.org</a:t>
            </a:r>
            <a:r>
              <a:rPr lang="en-GB" sz="2400" dirty="0">
                <a:latin typeface="+mj-lt"/>
                <a:cs typeface="Arial"/>
              </a:rPr>
              <a:t>!</a:t>
            </a:r>
            <a:r>
              <a:rPr lang="en-GB" sz="2400" dirty="0" smtClean="0">
                <a:latin typeface="+mj-lt"/>
                <a:cs typeface="Arial"/>
              </a:rPr>
              <a:t> I like </a:t>
            </a:r>
            <a:r>
              <a:rPr lang="en-GB" sz="2400" dirty="0" smtClean="0">
                <a:latin typeface="+mj-lt"/>
                <a:cs typeface="Arial"/>
                <a:hlinkClick r:id="rId3"/>
              </a:rPr>
              <a:t>this one</a:t>
            </a:r>
            <a:r>
              <a:rPr lang="en-GB" sz="2400" dirty="0" smtClean="0">
                <a:latin typeface="+mj-lt"/>
                <a:cs typeface="Arial"/>
              </a:rPr>
              <a:t>, the egg drop sequence.</a:t>
            </a:r>
            <a:endParaRPr lang="en-GB" sz="2400" dirty="0" smtClean="0">
              <a:latin typeface="+mj-lt"/>
              <a:cs typeface="Arial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56000" y="980728"/>
            <a:ext cx="4602088" cy="60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dirty="0" smtClean="0"/>
              <a:t>Why &gt;&gt; What</a:t>
            </a:r>
            <a:endParaRPr lang="en-GB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6674748" y="405299"/>
            <a:ext cx="401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444208" y="144016"/>
            <a:ext cx="2664296" cy="1484784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28C"/>
              </a:buClr>
              <a:buSzTx/>
              <a:buFont typeface="Arial" charset="0"/>
              <a:buChar char="●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" name="Picture 7" descr="NCETM-logo-letterhead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6" r="7827" b="46576"/>
          <a:stretch/>
        </p:blipFill>
        <p:spPr bwMode="auto">
          <a:xfrm>
            <a:off x="5488972" y="116632"/>
            <a:ext cx="3547524" cy="1872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06486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000" y="2060848"/>
            <a:ext cx="7921625" cy="4464496"/>
          </a:xfrm>
          <a:ln>
            <a:noFill/>
          </a:ln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000" i="1" dirty="0" smtClean="0">
                <a:solidFill>
                  <a:srgbClr val="00628C"/>
                </a:solidFill>
                <a:cs typeface="Arial"/>
              </a:rPr>
              <a:t>3, a prime number, is one less than 4, a square number. What’s the next example like this?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i="1" dirty="0" smtClean="0">
                <a:solidFill>
                  <a:srgbClr val="00628C"/>
                </a:solidFill>
                <a:ea typeface="SimHei" panose="02010609060101010101" pitchFamily="49" charset="-122"/>
                <a:cs typeface="Arial"/>
              </a:rPr>
              <a:t>The Tower of Hanoi.</a:t>
            </a:r>
            <a:endParaRPr lang="en-GB" sz="2000" i="1" dirty="0" smtClean="0">
              <a:solidFill>
                <a:srgbClr val="00628C"/>
              </a:solidFill>
              <a:latin typeface="+mj-lt"/>
              <a:cs typeface="Arial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000" i="1" dirty="0" smtClean="0">
                <a:solidFill>
                  <a:srgbClr val="00628C"/>
                </a:solidFill>
                <a:latin typeface="+mj-lt"/>
                <a:cs typeface="Arial"/>
              </a:rPr>
              <a:t>Prove that no permutation of a hundred 0’s, a hundred 1’s and a hundred 2’s make a three hundred digit number that is also a perfect square.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i="1" dirty="0" smtClean="0">
                <a:solidFill>
                  <a:srgbClr val="00628C"/>
                </a:solidFill>
                <a:cs typeface="Arial"/>
              </a:rPr>
              <a:t>Phones-U-like charges £3 per month then 2p per call for its </a:t>
            </a:r>
            <a:r>
              <a:rPr lang="en-GB" sz="2000" i="1" dirty="0" err="1" smtClean="0">
                <a:solidFill>
                  <a:srgbClr val="00628C"/>
                </a:solidFill>
                <a:cs typeface="Arial"/>
              </a:rPr>
              <a:t>Yoof</a:t>
            </a:r>
            <a:r>
              <a:rPr lang="en-GB" sz="2000" i="1" dirty="0" smtClean="0">
                <a:solidFill>
                  <a:srgbClr val="00628C"/>
                </a:solidFill>
                <a:cs typeface="Arial"/>
              </a:rPr>
              <a:t> pay-as-you-go deal. With the new √-1 phone from Apple there is a pay-as-you-go deal charging £2.50 per month then 3p per call. Which is better?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>
                <a:cs typeface="Arial"/>
              </a:rPr>
              <a:t>No connectivity, no learning from one to the next.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>
                <a:cs typeface="Arial"/>
              </a:rPr>
              <a:t>Reinforcing the “normal maths” vs. “problems” separation.</a:t>
            </a:r>
            <a:endParaRPr lang="en-GB" sz="2400" dirty="0" smtClean="0">
              <a:cs typeface="Arial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56000" y="980728"/>
            <a:ext cx="4602088" cy="60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dirty="0" smtClean="0"/>
              <a:t>Friday </a:t>
            </a:r>
            <a:r>
              <a:rPr lang="en-GB" dirty="0" smtClean="0"/>
              <a:t>Fun in KS3</a:t>
            </a:r>
            <a:endParaRPr lang="en-GB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6674748" y="405299"/>
            <a:ext cx="401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444208" y="144016"/>
            <a:ext cx="2664296" cy="1484784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28C"/>
              </a:buClr>
              <a:buSzTx/>
              <a:buFont typeface="Arial" charset="0"/>
              <a:buChar char="●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" name="Picture 7" descr="NCETM-logo-letterhea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6" r="7827" b="46576"/>
          <a:stretch/>
        </p:blipFill>
        <p:spPr bwMode="auto">
          <a:xfrm>
            <a:off x="5488972" y="116632"/>
            <a:ext cx="3547524" cy="1872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60718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9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000" y="1844824"/>
            <a:ext cx="7921625" cy="4464496"/>
          </a:xfrm>
        </p:spPr>
        <p:txBody>
          <a:bodyPr/>
          <a:lstStyle/>
          <a:p>
            <a:pPr marL="0" indent="0" algn="ctr"/>
            <a:r>
              <a:rPr lang="en-GB" sz="5500" b="1" dirty="0" err="1" smtClean="0">
                <a:solidFill>
                  <a:srgbClr val="00628C"/>
                </a:solidFill>
                <a:cs typeface="Arial"/>
              </a:rPr>
              <a:t>Aargh</a:t>
            </a:r>
            <a:r>
              <a:rPr lang="en-GB" sz="5500" b="1" dirty="0" smtClean="0">
                <a:solidFill>
                  <a:srgbClr val="00628C"/>
                </a:solidFill>
                <a:cs typeface="Arial"/>
              </a:rPr>
              <a:t>! Must teach GCSE stuff</a:t>
            </a:r>
            <a:r>
              <a:rPr lang="en-GB" sz="5500" b="1" dirty="0" smtClean="0">
                <a:solidFill>
                  <a:srgbClr val="00628C"/>
                </a:solidFill>
                <a:cs typeface="Arial"/>
              </a:rPr>
              <a:t>!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cs typeface="Arial"/>
              </a:rPr>
              <a:t>Why </a:t>
            </a:r>
            <a:r>
              <a:rPr lang="en-GB" sz="2400" dirty="0" smtClean="0">
                <a:cs typeface="Arial"/>
              </a:rPr>
              <a:t>is there </a:t>
            </a:r>
            <a:r>
              <a:rPr lang="en-GB" sz="2400" dirty="0">
                <a:cs typeface="Arial"/>
              </a:rPr>
              <a:t>a </a:t>
            </a:r>
            <a:r>
              <a:rPr lang="en-GB" sz="2400" dirty="0" smtClean="0">
                <a:cs typeface="Arial"/>
              </a:rPr>
              <a:t>dichotomy? Why think of teaching GCSE </a:t>
            </a:r>
            <a:r>
              <a:rPr lang="en-GB" sz="2400" dirty="0">
                <a:cs typeface="Arial"/>
              </a:rPr>
              <a:t>content OR problem-solving</a:t>
            </a:r>
            <a:r>
              <a:rPr lang="en-GB" sz="2400" dirty="0" smtClean="0">
                <a:cs typeface="Arial"/>
              </a:rPr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>
                <a:cs typeface="Arial"/>
              </a:rPr>
              <a:t>What GCSE content can be taught through problems?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>
                <a:cs typeface="Arial"/>
              </a:rPr>
              <a:t>Will GCSE content be taught more quickly to pupils whose habits of independent inquiry and mathematical reasoning have been honed through problem-solving?</a:t>
            </a:r>
            <a:endParaRPr lang="en-GB" sz="2400" dirty="0"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74748" y="405299"/>
            <a:ext cx="401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444208" y="144016"/>
            <a:ext cx="2664296" cy="1484784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28C"/>
              </a:buClr>
              <a:buSzTx/>
              <a:buFont typeface="Arial" charset="0"/>
              <a:buChar char="●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" name="Picture 7" descr="NCETM-logo-letterhea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6" r="7827" b="46576"/>
          <a:stretch/>
        </p:blipFill>
        <p:spPr bwMode="auto">
          <a:xfrm>
            <a:off x="5488972" y="116632"/>
            <a:ext cx="3547524" cy="1872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756000" y="980728"/>
            <a:ext cx="5256160" cy="60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dirty="0" smtClean="0"/>
              <a:t>No time for </a:t>
            </a:r>
            <a:r>
              <a:rPr lang="en-GB" dirty="0" smtClean="0"/>
              <a:t>that in KS4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2611206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6408712" y="5157192"/>
            <a:ext cx="2699792" cy="15841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28C"/>
              </a:buClr>
              <a:buSzTx/>
              <a:buFont typeface="Arial" charset="0"/>
              <a:buChar char="●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1700808"/>
            <a:ext cx="3672408" cy="2234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400" b="1" dirty="0" smtClean="0">
                <a:solidFill>
                  <a:schemeClr val="bg1"/>
                </a:solidFill>
              </a:rPr>
              <a:t>“GCSE” </a:t>
            </a:r>
            <a:r>
              <a:rPr lang="en-US" sz="2400" b="1" dirty="0">
                <a:solidFill>
                  <a:schemeClr val="bg1"/>
                </a:solidFill>
              </a:rPr>
              <a:t>l</a:t>
            </a:r>
            <a:r>
              <a:rPr lang="en-US" sz="2400" b="1" dirty="0" smtClean="0">
                <a:solidFill>
                  <a:schemeClr val="bg1"/>
                </a:solidFill>
              </a:rPr>
              <a:t>essons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endParaRPr lang="en-US" sz="24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What? Why? How?</a:t>
            </a:r>
          </a:p>
          <a:p>
            <a:pPr algn="ctr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From where? To where? </a:t>
            </a:r>
          </a:p>
          <a:p>
            <a:pPr algn="ctr">
              <a:buNone/>
            </a:pPr>
            <a:r>
              <a:rPr lang="en-US" sz="2400" dirty="0" err="1" smtClean="0">
                <a:solidFill>
                  <a:schemeClr val="bg1"/>
                </a:solidFill>
              </a:rPr>
              <a:t>AfL</a:t>
            </a:r>
            <a:r>
              <a:rPr lang="en-US" sz="2400" dirty="0" smtClean="0">
                <a:solidFill>
                  <a:schemeClr val="bg1"/>
                </a:solidFill>
              </a:rPr>
              <a:t>? Challenge? Access?</a:t>
            </a:r>
            <a:endParaRPr lang="en-US" sz="2400" dirty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CONTENT-led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4048" y="4067429"/>
            <a:ext cx="3816424" cy="252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400" b="1" dirty="0" smtClean="0">
                <a:solidFill>
                  <a:srgbClr val="00628C"/>
                </a:solidFill>
              </a:rPr>
              <a:t>Problem-solving</a:t>
            </a:r>
            <a:endParaRPr lang="en-US" sz="2400" dirty="0" smtClean="0">
              <a:solidFill>
                <a:srgbClr val="00628C"/>
              </a:solidFill>
            </a:endParaRPr>
          </a:p>
          <a:p>
            <a:pPr algn="ctr">
              <a:buNone/>
            </a:pPr>
            <a:r>
              <a:rPr lang="en-US" sz="2400" dirty="0" smtClean="0">
                <a:solidFill>
                  <a:srgbClr val="00628C"/>
                </a:solidFill>
              </a:rPr>
              <a:t>Posters! Groups!! Presentations!!! Fun!!!!</a:t>
            </a:r>
          </a:p>
          <a:p>
            <a:pPr algn="ctr">
              <a:buNone/>
            </a:pPr>
            <a:r>
              <a:rPr lang="en-US" sz="2400" dirty="0" smtClean="0">
                <a:solidFill>
                  <a:srgbClr val="00628C"/>
                </a:solidFill>
              </a:rPr>
              <a:t>Something different - they’ll </a:t>
            </a:r>
            <a:r>
              <a:rPr lang="en-US" sz="2400" dirty="0" smtClean="0">
                <a:solidFill>
                  <a:srgbClr val="00628C"/>
                </a:solidFill>
              </a:rPr>
              <a:t>love it!!!!!!</a:t>
            </a:r>
          </a:p>
          <a:p>
            <a:pPr algn="ctr">
              <a:buNone/>
            </a:pPr>
            <a:r>
              <a:rPr lang="en-US" sz="2400" dirty="0" smtClean="0">
                <a:solidFill>
                  <a:srgbClr val="00628C"/>
                </a:solidFill>
              </a:rPr>
              <a:t>ACTIVITY-led</a:t>
            </a:r>
            <a:endParaRPr lang="en-US" sz="2400" dirty="0">
              <a:solidFill>
                <a:srgbClr val="0062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797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000" y="2060848"/>
            <a:ext cx="7921625" cy="369001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  <a:cs typeface="Arial"/>
              </a:rPr>
              <a:t>can </a:t>
            </a:r>
            <a:r>
              <a:rPr lang="en-US" sz="2400" b="1" kern="1200" dirty="0">
                <a:solidFill>
                  <a:srgbClr val="00628C"/>
                </a:solidFill>
                <a:latin typeface="+mj-lt"/>
                <a:ea typeface="+mj-ea"/>
                <a:cs typeface="+mj-cs"/>
              </a:rPr>
              <a:t>solve problems </a:t>
            </a:r>
            <a:r>
              <a:rPr lang="en-US" sz="2400" dirty="0">
                <a:latin typeface="+mj-lt"/>
                <a:cs typeface="Arial"/>
              </a:rPr>
              <a:t>by applying their mathematics to a variety of routine and non</a:t>
            </a:r>
            <a:r>
              <a:rPr lang="en-US" sz="2400" dirty="0" smtClean="0">
                <a:latin typeface="+mj-lt"/>
                <a:cs typeface="Arial"/>
              </a:rPr>
              <a:t>-routine </a:t>
            </a:r>
            <a:r>
              <a:rPr lang="en-US" sz="2400" dirty="0">
                <a:latin typeface="+mj-lt"/>
                <a:cs typeface="Arial"/>
              </a:rPr>
              <a:t>problems with increasing sophistication, including breaking down problems into a series of simpler steps and persevering in seeking solutions.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56000" y="980728"/>
            <a:ext cx="460208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dirty="0" smtClean="0"/>
              <a:t>What the NC does say: All pupils …</a:t>
            </a:r>
            <a:endParaRPr lang="en-GB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6674748" y="405299"/>
            <a:ext cx="401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444208" y="144016"/>
            <a:ext cx="2664296" cy="1484784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28C"/>
              </a:buClr>
              <a:buSzTx/>
              <a:buFont typeface="Arial" charset="0"/>
              <a:buChar char="●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" name="Picture 7" descr="NCETM-logo-letterhea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6" r="7827" b="46576"/>
          <a:stretch/>
        </p:blipFill>
        <p:spPr bwMode="auto">
          <a:xfrm>
            <a:off x="5488972" y="116632"/>
            <a:ext cx="3547524" cy="1872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17791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060848"/>
            <a:ext cx="8640960" cy="439248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b="1" kern="1200" dirty="0" smtClean="0">
                <a:solidFill>
                  <a:srgbClr val="00628C"/>
                </a:solidFill>
                <a:latin typeface="+mj-lt"/>
                <a:ea typeface="+mj-ea"/>
                <a:cs typeface="+mj-cs"/>
              </a:rPr>
              <a:t>… become increasingly confident </a:t>
            </a:r>
            <a:r>
              <a:rPr lang="en-US" sz="1800" b="1" kern="1200" dirty="0" smtClean="0">
                <a:solidFill>
                  <a:srgbClr val="00628C"/>
                </a:solidFill>
                <a:latin typeface="+mj-lt"/>
                <a:ea typeface="+mj-ea"/>
                <a:cs typeface="+mj-cs"/>
              </a:rPr>
              <a:t>at </a:t>
            </a:r>
            <a:r>
              <a:rPr lang="en-US" sz="1800" b="1" kern="1200" dirty="0" smtClean="0">
                <a:solidFill>
                  <a:srgbClr val="00628C"/>
                </a:solidFill>
                <a:latin typeface="+mj-lt"/>
                <a:ea typeface="+mj-ea"/>
                <a:cs typeface="+mj-cs"/>
              </a:rPr>
              <a:t>tackling </a:t>
            </a:r>
            <a:r>
              <a:rPr lang="en-US" sz="1800" b="1" kern="1200" dirty="0" smtClean="0">
                <a:solidFill>
                  <a:srgbClr val="00628C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US" sz="1800" dirty="0" smtClean="0">
                <a:cs typeface="Arial"/>
              </a:rPr>
              <a:t>solv</a:t>
            </a:r>
            <a:r>
              <a:rPr lang="en-US" sz="1800" b="1" kern="1200" dirty="0" smtClean="0">
                <a:solidFill>
                  <a:srgbClr val="00628C"/>
                </a:solidFill>
                <a:latin typeface="+mj-lt"/>
                <a:ea typeface="+mj-ea"/>
                <a:cs typeface="+mj-cs"/>
              </a:rPr>
              <a:t>ing</a:t>
            </a:r>
            <a:r>
              <a:rPr lang="en-US" sz="1800" b="1" dirty="0" smtClean="0">
                <a:cs typeface="Arial"/>
              </a:rPr>
              <a:t> </a:t>
            </a:r>
            <a:r>
              <a:rPr lang="en-US" sz="1800" b="1" kern="1200" dirty="0" smtClean="0">
                <a:solidFill>
                  <a:srgbClr val="00628C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1800" b="1" kern="1200" dirty="0">
                <a:solidFill>
                  <a:srgbClr val="00628C"/>
                </a:solidFill>
              </a:rPr>
              <a:t>where </a:t>
            </a:r>
            <a:r>
              <a:rPr lang="en-US" sz="1800" b="1" kern="1200" dirty="0" smtClean="0">
                <a:solidFill>
                  <a:srgbClr val="00628C"/>
                </a:solidFill>
              </a:rPr>
              <a:t>it’s possible and </a:t>
            </a:r>
            <a:r>
              <a:rPr lang="en-US" sz="1800" b="1" kern="1200" dirty="0">
                <a:solidFill>
                  <a:srgbClr val="00628C"/>
                </a:solidFill>
              </a:rPr>
              <a:t>meaningful to do </a:t>
            </a:r>
            <a:r>
              <a:rPr lang="en-US" sz="1800" b="1" kern="1200" dirty="0" smtClean="0">
                <a:solidFill>
                  <a:srgbClr val="00628C"/>
                </a:solidFill>
              </a:rPr>
              <a:t>so) w</a:t>
            </a:r>
            <a:r>
              <a:rPr lang="en-US" sz="1800" b="1" kern="1200" dirty="0" smtClean="0">
                <a:solidFill>
                  <a:srgbClr val="00628C"/>
                </a:solidFill>
                <a:latin typeface="+mj-lt"/>
                <a:ea typeface="+mj-ea"/>
                <a:cs typeface="+mj-cs"/>
              </a:rPr>
              <a:t>orthwhile </a:t>
            </a:r>
            <a:r>
              <a:rPr lang="en-US" sz="1800" dirty="0" smtClean="0">
                <a:cs typeface="Arial"/>
              </a:rPr>
              <a:t>problems </a:t>
            </a:r>
            <a:r>
              <a:rPr lang="en-US" sz="1800" b="1" kern="1200" dirty="0" smtClean="0">
                <a:solidFill>
                  <a:srgbClr val="00628C"/>
                </a:solidFill>
                <a:latin typeface="+mj-lt"/>
                <a:ea typeface="+mj-ea"/>
                <a:cs typeface="+mj-cs"/>
              </a:rPr>
              <a:t>taken from familiar and also </a:t>
            </a:r>
            <a:r>
              <a:rPr lang="en-US" sz="1800" b="1" kern="1200" dirty="0">
                <a:solidFill>
                  <a:srgbClr val="00628C"/>
                </a:solidFill>
                <a:latin typeface="+mj-lt"/>
                <a:ea typeface="+mj-ea"/>
                <a:cs typeface="+mj-cs"/>
              </a:rPr>
              <a:t>unfamiliar </a:t>
            </a:r>
            <a:r>
              <a:rPr lang="en-US" sz="1800" b="1" kern="1200" dirty="0" smtClean="0">
                <a:solidFill>
                  <a:srgbClr val="00628C"/>
                </a:solidFill>
                <a:latin typeface="+mj-lt"/>
                <a:ea typeface="+mj-ea"/>
                <a:cs typeface="+mj-cs"/>
              </a:rPr>
              <a:t>contexts</a:t>
            </a:r>
            <a:r>
              <a:rPr lang="en-US" sz="1800" kern="1200" dirty="0" smtClean="0">
                <a:latin typeface="+mj-lt"/>
                <a:ea typeface="+mj-ea"/>
                <a:cs typeface="+mj-cs"/>
              </a:rPr>
              <a:t>,</a:t>
            </a:r>
            <a:r>
              <a:rPr lang="en-US" sz="1800" b="1" kern="1200" dirty="0" smtClean="0">
                <a:solidFill>
                  <a:srgbClr val="00628C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800" dirty="0">
                <a:cs typeface="Arial"/>
              </a:rPr>
              <a:t>by </a:t>
            </a:r>
            <a:endParaRPr lang="en-US" sz="1800" dirty="0" smtClean="0">
              <a:cs typeface="Arial"/>
            </a:endParaRPr>
          </a:p>
          <a:p>
            <a:pPr lvl="1">
              <a:buFont typeface="Wingdings" charset="2"/>
              <a:buChar char="ü"/>
            </a:pPr>
            <a:r>
              <a:rPr lang="en-US" sz="1800" dirty="0" smtClean="0">
                <a:cs typeface="Arial"/>
              </a:rPr>
              <a:t>applying </a:t>
            </a:r>
            <a:r>
              <a:rPr lang="en-US" sz="1800" b="1" kern="1200" dirty="0" smtClean="0">
                <a:solidFill>
                  <a:srgbClr val="00628C"/>
                </a:solidFill>
              </a:rPr>
              <a:t>regularly </a:t>
            </a:r>
            <a:r>
              <a:rPr lang="en-US" sz="1800" b="1" kern="1200" dirty="0">
                <a:solidFill>
                  <a:srgbClr val="00628C"/>
                </a:solidFill>
              </a:rPr>
              <a:t>throughout KS3 and KS4 </a:t>
            </a:r>
            <a:r>
              <a:rPr lang="en-US" sz="1800" b="1" kern="1200" dirty="0" smtClean="0">
                <a:solidFill>
                  <a:srgbClr val="00628C"/>
                </a:solidFill>
              </a:rPr>
              <a:t>(“</a:t>
            </a:r>
            <a:r>
              <a:rPr lang="en-US" sz="1800" b="1" kern="1200" dirty="0" smtClean="0">
                <a:solidFill>
                  <a:srgbClr val="00628C"/>
                </a:solidFill>
              </a:rPr>
              <a:t>little and often”) </a:t>
            </a:r>
            <a:r>
              <a:rPr lang="en-US" sz="1800" dirty="0" smtClean="0">
                <a:cs typeface="Arial"/>
              </a:rPr>
              <a:t>the </a:t>
            </a:r>
            <a:r>
              <a:rPr lang="en-US" sz="1800" dirty="0" smtClean="0">
                <a:cs typeface="Arial"/>
              </a:rPr>
              <a:t>mathematics </a:t>
            </a:r>
            <a:r>
              <a:rPr lang="en-US" sz="1800" b="1" kern="1200" dirty="0">
                <a:solidFill>
                  <a:srgbClr val="00628C"/>
                </a:solidFill>
              </a:rPr>
              <a:t>studied </a:t>
            </a:r>
            <a:r>
              <a:rPr lang="en-US" sz="1800" b="1" kern="1200" dirty="0" smtClean="0">
                <a:solidFill>
                  <a:srgbClr val="00628C"/>
                </a:solidFill>
              </a:rPr>
              <a:t>in </a:t>
            </a:r>
            <a:r>
              <a:rPr lang="en-US" sz="1800" b="1" kern="1200" dirty="0" smtClean="0">
                <a:solidFill>
                  <a:srgbClr val="00628C"/>
                </a:solidFill>
              </a:rPr>
              <a:t>lessons </a:t>
            </a:r>
            <a:r>
              <a:rPr lang="en-US" sz="1800" dirty="0" smtClean="0">
                <a:cs typeface="Arial"/>
              </a:rPr>
              <a:t>to </a:t>
            </a:r>
            <a:r>
              <a:rPr lang="en-US" sz="1800" dirty="0">
                <a:cs typeface="Arial"/>
              </a:rPr>
              <a:t>a </a:t>
            </a:r>
            <a:r>
              <a:rPr lang="en-US" sz="1800" b="1" kern="1200" dirty="0">
                <a:solidFill>
                  <a:srgbClr val="00628C"/>
                </a:solidFill>
              </a:rPr>
              <a:t>carefully-chosen</a:t>
            </a:r>
            <a:r>
              <a:rPr lang="en-US" sz="1800" dirty="0" smtClean="0">
                <a:cs typeface="Arial"/>
              </a:rPr>
              <a:t> variety </a:t>
            </a:r>
            <a:r>
              <a:rPr lang="en-US" sz="1800" b="1" kern="1200" dirty="0">
                <a:solidFill>
                  <a:srgbClr val="00628C"/>
                </a:solidFill>
              </a:rPr>
              <a:t>(including abstract maths problems, Fermi-style questions and </a:t>
            </a:r>
            <a:r>
              <a:rPr lang="en-US" sz="1800" b="1" kern="1200" dirty="0" smtClean="0">
                <a:solidFill>
                  <a:srgbClr val="00628C"/>
                </a:solidFill>
              </a:rPr>
              <a:t>modeling scenarios, as well as adaptations and extensions of the lesson content)</a:t>
            </a:r>
            <a:r>
              <a:rPr lang="en-US" sz="1800" dirty="0" smtClean="0">
                <a:cs typeface="Arial"/>
              </a:rPr>
              <a:t> </a:t>
            </a:r>
            <a:r>
              <a:rPr lang="en-US" sz="1800" dirty="0" smtClean="0">
                <a:cs typeface="Arial"/>
              </a:rPr>
              <a:t>of </a:t>
            </a:r>
            <a:r>
              <a:rPr lang="en-US" sz="1800" b="1" kern="1200" dirty="0" smtClean="0">
                <a:solidFill>
                  <a:srgbClr val="00628C"/>
                </a:solidFill>
              </a:rPr>
              <a:t>well-composed and </a:t>
            </a:r>
            <a:r>
              <a:rPr lang="en-US" sz="1800" b="1" kern="1200" dirty="0" smtClean="0">
                <a:solidFill>
                  <a:srgbClr val="00628C"/>
                </a:solidFill>
              </a:rPr>
              <a:t>connected </a:t>
            </a:r>
            <a:r>
              <a:rPr lang="en-US" sz="1800" dirty="0" smtClean="0">
                <a:cs typeface="Arial"/>
              </a:rPr>
              <a:t>routine </a:t>
            </a:r>
            <a:r>
              <a:rPr lang="en-US" sz="1800" dirty="0">
                <a:cs typeface="Arial"/>
              </a:rPr>
              <a:t>and non-</a:t>
            </a:r>
            <a:r>
              <a:rPr lang="en-US" sz="1800" dirty="0" smtClean="0">
                <a:cs typeface="Arial"/>
              </a:rPr>
              <a:t>routine </a:t>
            </a:r>
            <a:r>
              <a:rPr lang="en-US" sz="1800" dirty="0">
                <a:cs typeface="Arial"/>
              </a:rPr>
              <a:t>problems </a:t>
            </a:r>
            <a:r>
              <a:rPr lang="en-US" sz="1800" b="1" kern="1200" dirty="0" smtClean="0">
                <a:solidFill>
                  <a:srgbClr val="00628C"/>
                </a:solidFill>
              </a:rPr>
              <a:t>that are increasingly </a:t>
            </a:r>
            <a:r>
              <a:rPr lang="en-US" sz="1800" b="1" kern="1200" dirty="0" smtClean="0">
                <a:solidFill>
                  <a:srgbClr val="00628C"/>
                </a:solidFill>
              </a:rPr>
              <a:t>unstructured, </a:t>
            </a:r>
            <a:r>
              <a:rPr lang="en-US" sz="1800" b="1" kern="1200" dirty="0" err="1" smtClean="0">
                <a:solidFill>
                  <a:srgbClr val="00628C"/>
                </a:solidFill>
              </a:rPr>
              <a:t>unscaffolded</a:t>
            </a:r>
            <a:r>
              <a:rPr lang="en-US" sz="1800" b="1" kern="1200" dirty="0" smtClean="0">
                <a:solidFill>
                  <a:srgbClr val="00628C"/>
                </a:solidFill>
              </a:rPr>
              <a:t> and developmental;</a:t>
            </a:r>
            <a:endParaRPr lang="en-US" sz="1800" dirty="0">
              <a:cs typeface="Arial"/>
            </a:endParaRPr>
          </a:p>
          <a:p>
            <a:pPr lvl="1">
              <a:buFont typeface="Wingdings" charset="2"/>
              <a:buChar char="ü"/>
            </a:pPr>
            <a:r>
              <a:rPr lang="en-US" sz="1800" b="1" kern="1200" dirty="0">
                <a:solidFill>
                  <a:srgbClr val="00628C"/>
                </a:solidFill>
              </a:rPr>
              <a:t>d</a:t>
            </a:r>
            <a:r>
              <a:rPr lang="en-US" sz="1800" b="1" kern="1200" dirty="0" smtClean="0">
                <a:solidFill>
                  <a:srgbClr val="00628C"/>
                </a:solidFill>
              </a:rPr>
              <a:t>eveloping and </a:t>
            </a:r>
            <a:r>
              <a:rPr lang="en-US" sz="1800" b="1" kern="1200" dirty="0" err="1" smtClean="0">
                <a:solidFill>
                  <a:srgbClr val="00628C"/>
                </a:solidFill>
              </a:rPr>
              <a:t>practising</a:t>
            </a:r>
            <a:r>
              <a:rPr lang="en-US" sz="1800" b="1" kern="1200" dirty="0" smtClean="0">
                <a:solidFill>
                  <a:srgbClr val="00628C"/>
                </a:solidFill>
              </a:rPr>
              <a:t> a range of </a:t>
            </a:r>
            <a:r>
              <a:rPr lang="en-US" sz="1800" b="1" kern="1200" dirty="0" smtClean="0">
                <a:solidFill>
                  <a:srgbClr val="00628C"/>
                </a:solidFill>
              </a:rPr>
              <a:t>strategies </a:t>
            </a:r>
            <a:r>
              <a:rPr lang="en-US" sz="1800" dirty="0">
                <a:cs typeface="Arial"/>
              </a:rPr>
              <a:t>with increasing sophistication</a:t>
            </a:r>
            <a:r>
              <a:rPr lang="en-US" sz="1800" b="1" kern="1200" dirty="0" smtClean="0">
                <a:solidFill>
                  <a:srgbClr val="00628C"/>
                </a:solidFill>
              </a:rPr>
              <a:t>, </a:t>
            </a:r>
            <a:r>
              <a:rPr lang="en-US" sz="1800" b="1" kern="1200" dirty="0" smtClean="0">
                <a:solidFill>
                  <a:srgbClr val="00628C"/>
                </a:solidFill>
              </a:rPr>
              <a:t>of which </a:t>
            </a:r>
            <a:r>
              <a:rPr lang="en-US" sz="1800" b="1" kern="1200" dirty="0" smtClean="0">
                <a:solidFill>
                  <a:srgbClr val="00628C"/>
                </a:solidFill>
              </a:rPr>
              <a:t>one is “</a:t>
            </a:r>
            <a:r>
              <a:rPr lang="en-US" sz="1800" dirty="0" smtClean="0">
                <a:cs typeface="Arial"/>
              </a:rPr>
              <a:t>breaking </a:t>
            </a:r>
            <a:r>
              <a:rPr lang="en-US" sz="1800" dirty="0">
                <a:cs typeface="Arial"/>
              </a:rPr>
              <a:t>down problems into a series of </a:t>
            </a:r>
            <a:r>
              <a:rPr lang="en-US" sz="1800" dirty="0" smtClean="0">
                <a:cs typeface="Arial"/>
              </a:rPr>
              <a:t>simpler </a:t>
            </a:r>
            <a:r>
              <a:rPr lang="en-US" sz="1800" dirty="0" smtClean="0">
                <a:cs typeface="Arial"/>
              </a:rPr>
              <a:t>steps</a:t>
            </a:r>
            <a:r>
              <a:rPr lang="en-US" sz="1800" b="1" dirty="0" smtClean="0">
                <a:solidFill>
                  <a:srgbClr val="00628C"/>
                </a:solidFill>
                <a:cs typeface="Arial"/>
              </a:rPr>
              <a:t>”</a:t>
            </a:r>
            <a:r>
              <a:rPr lang="en-US" sz="1800" dirty="0" smtClean="0">
                <a:cs typeface="Arial"/>
              </a:rPr>
              <a:t>;</a:t>
            </a:r>
            <a:endParaRPr lang="en-US" sz="1800" kern="1200" dirty="0" smtClean="0"/>
          </a:p>
          <a:p>
            <a:pPr lvl="1">
              <a:buFont typeface="Wingdings" charset="2"/>
              <a:buChar char="ü"/>
            </a:pPr>
            <a:r>
              <a:rPr lang="en-US" sz="1800" dirty="0" smtClean="0">
                <a:cs typeface="Arial"/>
              </a:rPr>
              <a:t>and, persevering in seeking </a:t>
            </a:r>
            <a:r>
              <a:rPr lang="en-US" sz="1800" b="1" kern="1200" dirty="0" smtClean="0">
                <a:solidFill>
                  <a:srgbClr val="00628C"/>
                </a:solidFill>
                <a:latin typeface="+mj-lt"/>
                <a:ea typeface="+mj-ea"/>
                <a:cs typeface="+mj-cs"/>
              </a:rPr>
              <a:t>and justifying, in discussion or presentation and also on paper for the critical and non-expert </a:t>
            </a:r>
            <a:r>
              <a:rPr lang="en-US" sz="1800" b="1" kern="1200" dirty="0" smtClean="0">
                <a:solidFill>
                  <a:srgbClr val="00628C"/>
                </a:solidFill>
                <a:latin typeface="+mj-lt"/>
                <a:ea typeface="+mj-ea"/>
                <a:cs typeface="+mj-cs"/>
              </a:rPr>
              <a:t>listener / reader</a:t>
            </a:r>
            <a:r>
              <a:rPr lang="en-US" sz="1800" b="1" kern="1200" dirty="0" smtClean="0">
                <a:solidFill>
                  <a:srgbClr val="00628C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1800" b="1" kern="1200" dirty="0" smtClean="0">
                <a:solidFill>
                  <a:srgbClr val="00628C"/>
                </a:solidFill>
                <a:latin typeface="+mj-lt"/>
                <a:ea typeface="+mj-ea"/>
                <a:cs typeface="+mj-cs"/>
              </a:rPr>
              <a:t>their methods, reasoning and – where meaningful – their </a:t>
            </a:r>
            <a:r>
              <a:rPr lang="en-US" sz="1800" dirty="0" smtClean="0">
                <a:cs typeface="Arial"/>
              </a:rPr>
              <a:t>solutions</a:t>
            </a:r>
            <a:r>
              <a:rPr lang="en-US" sz="1800" dirty="0" smtClean="0">
                <a:cs typeface="Arial"/>
              </a:rPr>
              <a:t>.</a:t>
            </a:r>
            <a:endParaRPr lang="en-US" sz="1800" dirty="0">
              <a:cs typeface="Arial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56000" y="980728"/>
            <a:ext cx="460208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dirty="0" smtClean="0"/>
              <a:t>What the NC </a:t>
            </a:r>
            <a:r>
              <a:rPr lang="en-GB" dirty="0" smtClean="0"/>
              <a:t>should say</a:t>
            </a:r>
            <a:r>
              <a:rPr lang="en-GB" dirty="0" smtClean="0"/>
              <a:t>: All pupils …</a:t>
            </a:r>
            <a:endParaRPr lang="en-GB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6674748" y="405299"/>
            <a:ext cx="401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444208" y="144016"/>
            <a:ext cx="2664296" cy="1484784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28C"/>
              </a:buClr>
              <a:buSzTx/>
              <a:buFont typeface="Arial" charset="0"/>
              <a:buChar char="●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" name="Picture 7" descr="NCETM-logo-letterhea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6" r="7827" b="46576"/>
          <a:stretch/>
        </p:blipFill>
        <p:spPr bwMode="auto">
          <a:xfrm>
            <a:off x="5488972" y="116632"/>
            <a:ext cx="3547524" cy="1872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83263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000" y="2060848"/>
            <a:ext cx="7921625" cy="369001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+mj-lt"/>
                <a:cs typeface="Arial"/>
                <a:hlinkClick r:id="rId2"/>
              </a:rPr>
              <a:t>robert.wilne</a:t>
            </a:r>
            <a:r>
              <a:rPr lang="en-GB" sz="2400" dirty="0" smtClean="0">
                <a:latin typeface="+mj-lt"/>
                <a:cs typeface="Arial"/>
                <a:hlinkClick r:id="rId2"/>
              </a:rPr>
              <a:t>@ncetm.org.uk</a:t>
            </a:r>
            <a:endParaRPr lang="en-GB" sz="2400" dirty="0" smtClean="0">
              <a:latin typeface="+mj-lt"/>
              <a:cs typeface="Arial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  <a:ea typeface="SimHei" panose="02010609060101010101" pitchFamily="49" charset="-122"/>
                <a:cs typeface="Arial"/>
              </a:rPr>
              <a:t>@</a:t>
            </a:r>
            <a:r>
              <a:rPr lang="en-US" sz="2400" dirty="0" err="1" smtClean="0">
                <a:latin typeface="+mj-lt"/>
                <a:ea typeface="SimHei" panose="02010609060101010101" pitchFamily="49" charset="-122"/>
                <a:cs typeface="Arial"/>
              </a:rPr>
              <a:t>NCETMsecondary</a:t>
            </a:r>
            <a:endParaRPr lang="en-US" sz="2400" dirty="0">
              <a:latin typeface="+mj-lt"/>
              <a:ea typeface="SimHei" panose="02010609060101010101" pitchFamily="49" charset="-122"/>
              <a:cs typeface="Arial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56000" y="980728"/>
            <a:ext cx="4824112" cy="60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dirty="0" smtClean="0"/>
              <a:t>Agree or Challenge?</a:t>
            </a:r>
            <a:endParaRPr lang="en-GB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6674748" y="405299"/>
            <a:ext cx="401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444208" y="144016"/>
            <a:ext cx="2664296" cy="1484784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28C"/>
              </a:buClr>
              <a:buSzTx/>
              <a:buFont typeface="Arial" charset="0"/>
              <a:buChar char="●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" name="Picture 7" descr="NCETM-logo-letterhead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6" r="7827" b="46576"/>
          <a:stretch/>
        </p:blipFill>
        <p:spPr bwMode="auto">
          <a:xfrm>
            <a:off x="5488972" y="116632"/>
            <a:ext cx="3547524" cy="1872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42043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000" y="2060848"/>
            <a:ext cx="7921625" cy="3690019"/>
          </a:xfrm>
        </p:spPr>
        <p:txBody>
          <a:bodyPr/>
          <a:lstStyle/>
          <a:p>
            <a:pPr marL="0" indent="0"/>
            <a:r>
              <a:rPr lang="en-US" sz="2400" dirty="0">
                <a:latin typeface="+mj-lt"/>
                <a:cs typeface="Arial"/>
              </a:rPr>
              <a:t>The national curriculum for mathematics aims to ensure that all pupils</a:t>
            </a:r>
            <a:r>
              <a:rPr lang="en-US" sz="2400" dirty="0" smtClean="0">
                <a:latin typeface="+mj-lt"/>
                <a:cs typeface="Arial"/>
              </a:rPr>
              <a:t>:</a:t>
            </a:r>
            <a:endParaRPr lang="en-US" sz="2400" dirty="0">
              <a:latin typeface="+mj-lt"/>
              <a:cs typeface="Arial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cs typeface="Arial"/>
              </a:rPr>
              <a:t>become </a:t>
            </a:r>
            <a:r>
              <a:rPr lang="en-US" sz="2400" b="1" dirty="0">
                <a:latin typeface="+mj-lt"/>
                <a:cs typeface="Arial"/>
              </a:rPr>
              <a:t>fluent</a:t>
            </a:r>
            <a:r>
              <a:rPr lang="en-US" sz="2400" dirty="0">
                <a:latin typeface="+mj-lt"/>
                <a:cs typeface="Arial"/>
              </a:rPr>
              <a:t> in the fundamentals of mathematics, including through varied and frequent practice with increasingly </a:t>
            </a:r>
            <a:r>
              <a:rPr lang="en-US" sz="2400" b="1" dirty="0">
                <a:solidFill>
                  <a:srgbClr val="00628C"/>
                </a:solidFill>
                <a:latin typeface="+mj-lt"/>
                <a:cs typeface="Arial"/>
              </a:rPr>
              <a:t>complex problems </a:t>
            </a:r>
            <a:r>
              <a:rPr lang="en-US" sz="2400" dirty="0">
                <a:latin typeface="+mj-lt"/>
                <a:cs typeface="Arial"/>
              </a:rPr>
              <a:t>over time, so that pupils develop </a:t>
            </a:r>
            <a:r>
              <a:rPr lang="en-US" sz="2400" b="1" dirty="0">
                <a:solidFill>
                  <a:srgbClr val="00628C"/>
                </a:solidFill>
                <a:latin typeface="+mj-lt"/>
                <a:cs typeface="Arial"/>
              </a:rPr>
              <a:t>conceptual understanding </a:t>
            </a:r>
            <a:r>
              <a:rPr lang="en-US" sz="2400" dirty="0">
                <a:latin typeface="+mj-lt"/>
                <a:cs typeface="Arial"/>
              </a:rPr>
              <a:t>and the ability to recall and </a:t>
            </a:r>
            <a:r>
              <a:rPr lang="en-US" sz="2400" b="1" dirty="0">
                <a:solidFill>
                  <a:srgbClr val="00628C"/>
                </a:solidFill>
                <a:latin typeface="+mj-lt"/>
                <a:cs typeface="Arial"/>
              </a:rPr>
              <a:t>apply knowledge </a:t>
            </a:r>
            <a:r>
              <a:rPr lang="en-US" sz="2400" dirty="0">
                <a:latin typeface="+mj-lt"/>
                <a:cs typeface="Arial"/>
              </a:rPr>
              <a:t>rapidly and accurately.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56000" y="980728"/>
            <a:ext cx="4602088" cy="60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dirty="0" smtClean="0"/>
              <a:t>Oh, must we?</a:t>
            </a:r>
            <a:endParaRPr lang="en-GB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6674748" y="405299"/>
            <a:ext cx="401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444208" y="144016"/>
            <a:ext cx="2664296" cy="1484784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28C"/>
              </a:buClr>
              <a:buSzTx/>
              <a:buFont typeface="Arial" charset="0"/>
              <a:buChar char="●"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" name="Picture 7" descr="NCETM-logo-letterhea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6" r="7827" b="46576"/>
          <a:stretch/>
        </p:blipFill>
        <p:spPr bwMode="auto">
          <a:xfrm>
            <a:off x="5488972" y="116632"/>
            <a:ext cx="3547524" cy="1872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Oval 3"/>
          <p:cNvSpPr/>
          <p:nvPr/>
        </p:nvSpPr>
        <p:spPr bwMode="auto">
          <a:xfrm>
            <a:off x="2411760" y="3429000"/>
            <a:ext cx="4752528" cy="1512168"/>
          </a:xfrm>
          <a:prstGeom prst="ellipse">
            <a:avLst/>
          </a:prstGeom>
          <a:noFill/>
          <a:ln w="57150" cap="flat" cmpd="sng" algn="ctr">
            <a:solidFill>
              <a:srgbClr val="00628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28C"/>
              </a:buClr>
              <a:buSzTx/>
              <a:buFont typeface="Arial" charset="0"/>
              <a:buChar char="●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4427984" y="5085184"/>
            <a:ext cx="3744416" cy="1224136"/>
          </a:xfrm>
          <a:prstGeom prst="ellipse">
            <a:avLst/>
          </a:prstGeom>
          <a:noFill/>
          <a:ln w="57150" cap="flat" cmpd="sng" algn="ctr">
            <a:solidFill>
              <a:srgbClr val="00628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28C"/>
              </a:buClr>
              <a:buSzTx/>
              <a:buFont typeface="Arial" charset="0"/>
              <a:buChar char="●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6016" y="5262299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 smtClean="0"/>
              <a:t>Knowledge and understanding are necessary for, and are developed by, problem solving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30348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000" y="2060848"/>
            <a:ext cx="7921625" cy="369001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+mj-lt"/>
                <a:cs typeface="Arial"/>
              </a:rPr>
              <a:t>reason </a:t>
            </a:r>
            <a:r>
              <a:rPr lang="en-US" sz="2400" b="1" dirty="0">
                <a:latin typeface="+mj-lt"/>
                <a:cs typeface="Arial"/>
              </a:rPr>
              <a:t>mathematically </a:t>
            </a:r>
            <a:r>
              <a:rPr lang="en-US" sz="2400" dirty="0">
                <a:latin typeface="+mj-lt"/>
                <a:cs typeface="Arial"/>
              </a:rPr>
              <a:t>by following a line of enquiry, conjecturing relationships and </a:t>
            </a:r>
            <a:r>
              <a:rPr lang="en-US" sz="2400" dirty="0" err="1">
                <a:latin typeface="+mj-lt"/>
                <a:cs typeface="Arial"/>
              </a:rPr>
              <a:t>generalisations</a:t>
            </a:r>
            <a:r>
              <a:rPr lang="en-US" sz="2400" dirty="0">
                <a:latin typeface="+mj-lt"/>
                <a:cs typeface="Arial"/>
              </a:rPr>
              <a:t>, and developing an argument, justification or proof using mathematical </a:t>
            </a:r>
            <a:r>
              <a:rPr lang="en-US" sz="2400" dirty="0" smtClean="0">
                <a:latin typeface="+mj-lt"/>
                <a:cs typeface="Arial"/>
              </a:rPr>
              <a:t>language. </a:t>
            </a:r>
            <a:endParaRPr lang="en-US" sz="2400" dirty="0">
              <a:latin typeface="+mj-lt"/>
              <a:cs typeface="Arial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  <a:cs typeface="Arial"/>
              </a:rPr>
              <a:t>can </a:t>
            </a:r>
            <a:r>
              <a:rPr lang="en-US" sz="2400" b="1" kern="1200" dirty="0">
                <a:solidFill>
                  <a:srgbClr val="00628C"/>
                </a:solidFill>
                <a:latin typeface="+mj-lt"/>
                <a:ea typeface="+mj-ea"/>
                <a:cs typeface="+mj-cs"/>
              </a:rPr>
              <a:t>solve problems </a:t>
            </a:r>
            <a:r>
              <a:rPr lang="en-US" sz="2400" dirty="0">
                <a:latin typeface="+mj-lt"/>
                <a:cs typeface="Arial"/>
              </a:rPr>
              <a:t>by applying their mathematics to a variety of routine and non</a:t>
            </a:r>
            <a:r>
              <a:rPr lang="en-US" sz="2400" dirty="0" smtClean="0">
                <a:latin typeface="+mj-lt"/>
                <a:cs typeface="Arial"/>
              </a:rPr>
              <a:t>-routine </a:t>
            </a:r>
            <a:r>
              <a:rPr lang="en-US" sz="2400" dirty="0">
                <a:latin typeface="+mj-lt"/>
                <a:cs typeface="Arial"/>
              </a:rPr>
              <a:t>problems with increasing sophistication, including breaking down problems into a series of simpler steps and persevering in seeking solutions.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56000" y="980728"/>
            <a:ext cx="4602088" cy="60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dirty="0" smtClean="0"/>
              <a:t>Yes!</a:t>
            </a:r>
            <a:endParaRPr lang="en-GB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6674748" y="405299"/>
            <a:ext cx="401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444208" y="144016"/>
            <a:ext cx="2664296" cy="1484784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28C"/>
              </a:buClr>
              <a:buSzTx/>
              <a:buFont typeface="Arial" charset="0"/>
              <a:buChar char="●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" name="Picture 7" descr="NCETM-logo-letterhea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6" r="7827" b="46576"/>
          <a:stretch/>
        </p:blipFill>
        <p:spPr bwMode="auto">
          <a:xfrm>
            <a:off x="5488972" y="116632"/>
            <a:ext cx="3547524" cy="1872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47592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000" y="2060848"/>
            <a:ext cx="7921625" cy="369001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  <a:cs typeface="Arial"/>
              </a:rPr>
              <a:t>can </a:t>
            </a:r>
            <a:r>
              <a:rPr lang="en-US" sz="2400" b="1" kern="1200" dirty="0">
                <a:solidFill>
                  <a:srgbClr val="00628C"/>
                </a:solidFill>
                <a:latin typeface="+mj-lt"/>
                <a:ea typeface="+mj-ea"/>
                <a:cs typeface="+mj-cs"/>
              </a:rPr>
              <a:t>solve </a:t>
            </a:r>
            <a:r>
              <a:rPr lang="en-US" sz="4000" b="1" kern="1200" dirty="0">
                <a:solidFill>
                  <a:srgbClr val="00628C"/>
                </a:solidFill>
                <a:latin typeface="+mj-lt"/>
                <a:ea typeface="+mj-ea"/>
                <a:cs typeface="+mj-cs"/>
              </a:rPr>
              <a:t>problems</a:t>
            </a:r>
            <a:r>
              <a:rPr lang="en-US" sz="2400" b="1" kern="1200" dirty="0">
                <a:solidFill>
                  <a:srgbClr val="00628C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>
                <a:latin typeface="+mj-lt"/>
                <a:cs typeface="Arial"/>
              </a:rPr>
              <a:t>by applying their mathematics to a variety of routine and non</a:t>
            </a:r>
            <a:r>
              <a:rPr lang="en-US" sz="2400" dirty="0" smtClean="0">
                <a:latin typeface="+mj-lt"/>
                <a:cs typeface="Arial"/>
              </a:rPr>
              <a:t>-routine </a:t>
            </a:r>
            <a:r>
              <a:rPr lang="en-US" sz="2400" dirty="0">
                <a:latin typeface="+mj-lt"/>
                <a:cs typeface="Arial"/>
              </a:rPr>
              <a:t>problems with increasing sophistication, including breaking down problems into a series of simpler steps and persevering in seeking solutions.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56000" y="980728"/>
            <a:ext cx="4602088" cy="60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dirty="0" smtClean="0"/>
              <a:t>“Problems”?</a:t>
            </a:r>
            <a:endParaRPr lang="en-GB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6674748" y="405299"/>
            <a:ext cx="401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444208" y="144016"/>
            <a:ext cx="2664296" cy="1484784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28C"/>
              </a:buClr>
              <a:buSzTx/>
              <a:buFont typeface="Arial" charset="0"/>
              <a:buChar char="●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" name="Picture 7" descr="NCETM-logo-letterhea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6" r="7827" b="46576"/>
          <a:stretch/>
        </p:blipFill>
        <p:spPr bwMode="auto">
          <a:xfrm>
            <a:off x="5488972" y="116632"/>
            <a:ext cx="3547524" cy="1872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Cloud Callout 3"/>
          <p:cNvSpPr/>
          <p:nvPr/>
        </p:nvSpPr>
        <p:spPr bwMode="auto">
          <a:xfrm>
            <a:off x="107504" y="3140968"/>
            <a:ext cx="8928992" cy="3528392"/>
          </a:xfrm>
          <a:prstGeom prst="cloudCallout">
            <a:avLst>
              <a:gd name="adj1" fmla="val -5618"/>
              <a:gd name="adj2" fmla="val -56037"/>
            </a:avLst>
          </a:prstGeom>
          <a:solidFill>
            <a:srgbClr val="82CBDD"/>
          </a:solidFill>
          <a:ln>
            <a:solidFill>
              <a:schemeClr val="tx1"/>
            </a:solidFill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257300" lvl="1" indent="-342900"/>
            <a:r>
              <a:rPr lang="en-US" sz="2000" spc="-60" dirty="0" smtClean="0">
                <a:solidFill>
                  <a:schemeClr val="tx1"/>
                </a:solidFill>
                <a:latin typeface="Arial" charset="0"/>
              </a:rPr>
              <a:t>“Now let</a:t>
            </a:r>
            <a:r>
              <a:rPr lang="fr-FR" sz="2000" spc="-60" dirty="0" smtClean="0">
                <a:solidFill>
                  <a:schemeClr val="tx1"/>
                </a:solidFill>
                <a:latin typeface="Arial" charset="0"/>
              </a:rPr>
              <a:t>’</a:t>
            </a:r>
            <a:r>
              <a:rPr lang="en-US" sz="2000" spc="-60" dirty="0" smtClean="0">
                <a:solidFill>
                  <a:schemeClr val="tx1"/>
                </a:solidFill>
                <a:latin typeface="Arial" charset="0"/>
              </a:rPr>
              <a:t>s apply what you’ve just learned” – “dong </a:t>
            </a:r>
            <a:r>
              <a:rPr lang="en-US" sz="2000" spc="-60" dirty="0" err="1" smtClean="0">
                <a:solidFill>
                  <a:schemeClr val="tx1"/>
                </a:solidFill>
                <a:latin typeface="Arial" charset="0"/>
              </a:rPr>
              <a:t>nao</a:t>
            </a:r>
            <a:r>
              <a:rPr lang="en-US" sz="2000" spc="-6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2000" spc="-60" dirty="0" err="1" smtClean="0">
                <a:solidFill>
                  <a:schemeClr val="tx1"/>
                </a:solidFill>
                <a:latin typeface="Arial" charset="0"/>
              </a:rPr>
              <a:t>qing</a:t>
            </a:r>
            <a:r>
              <a:rPr lang="en-US" sz="2000" spc="-60" dirty="0" smtClean="0">
                <a:solidFill>
                  <a:schemeClr val="tx1"/>
                </a:solidFill>
                <a:latin typeface="Arial" charset="0"/>
              </a:rPr>
              <a:t>” </a:t>
            </a:r>
            <a:r>
              <a:rPr lang="en-US" sz="2000" spc="-60" dirty="0">
                <a:solidFill>
                  <a:schemeClr val="tx1"/>
                </a:solidFill>
                <a:latin typeface="Arial" charset="0"/>
              </a:rPr>
              <a:t>in </a:t>
            </a:r>
            <a:r>
              <a:rPr lang="en-US" sz="2000" b="1" spc="-60" dirty="0">
                <a:solidFill>
                  <a:schemeClr val="tx1"/>
                </a:solidFill>
                <a:latin typeface="Arial" charset="0"/>
              </a:rPr>
              <a:t>every</a:t>
            </a:r>
            <a:r>
              <a:rPr lang="en-US" sz="2000" spc="-6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2000" spc="-60" dirty="0" smtClean="0">
                <a:solidFill>
                  <a:schemeClr val="tx1"/>
                </a:solidFill>
                <a:latin typeface="Arial" charset="0"/>
              </a:rPr>
              <a:t>lesson</a:t>
            </a:r>
          </a:p>
          <a:p>
            <a:pPr marL="1257300" lvl="1" indent="-342900"/>
            <a:r>
              <a:rPr lang="en-US" sz="2000" spc="-60" dirty="0" smtClean="0">
                <a:solidFill>
                  <a:schemeClr val="tx1"/>
                </a:solidFill>
                <a:latin typeface="Arial" charset="0"/>
              </a:rPr>
              <a:t>Abstract maths problems (UKMT, BMO)</a:t>
            </a:r>
          </a:p>
          <a:p>
            <a:pPr marL="1257300" lvl="1" indent="-342900"/>
            <a:r>
              <a:rPr lang="en-US" sz="2000" spc="-60" dirty="0">
                <a:solidFill>
                  <a:schemeClr val="tx1"/>
                </a:solidFill>
                <a:latin typeface="Arial" charset="0"/>
              </a:rPr>
              <a:t>Real-world </a:t>
            </a:r>
            <a:r>
              <a:rPr lang="en-US" sz="2000" spc="-60" dirty="0" smtClean="0">
                <a:solidFill>
                  <a:schemeClr val="tx1"/>
                </a:solidFill>
                <a:latin typeface="Arial" charset="0"/>
              </a:rPr>
              <a:t>modeling problems</a:t>
            </a:r>
          </a:p>
          <a:p>
            <a:pPr marL="1257300" lvl="1" indent="-342900"/>
            <a:r>
              <a:rPr lang="en-US" sz="2000" spc="-60" dirty="0" smtClean="0">
                <a:solidFill>
                  <a:schemeClr val="tx1"/>
                </a:solidFill>
                <a:latin typeface="Arial" charset="0"/>
              </a:rPr>
              <a:t>Fermi-style “intelligent estimating” problems (e.g. on </a:t>
            </a:r>
            <a:r>
              <a:rPr lang="en-US" sz="2000" spc="-60" dirty="0" smtClean="0">
                <a:solidFill>
                  <a:schemeClr val="tx1"/>
                </a:solidFill>
                <a:latin typeface="Arial" charset="0"/>
                <a:hlinkClick r:id="rId3"/>
              </a:rPr>
              <a:t>Tim </a:t>
            </a:r>
            <a:r>
              <a:rPr lang="en-US" sz="2000" spc="-60" dirty="0">
                <a:solidFill>
                  <a:schemeClr val="tx1"/>
                </a:solidFill>
                <a:latin typeface="Arial" charset="0"/>
                <a:hlinkClick r:id="rId3"/>
              </a:rPr>
              <a:t>Gower’s </a:t>
            </a:r>
            <a:r>
              <a:rPr lang="en-US" sz="2000" spc="-60" dirty="0" smtClean="0">
                <a:solidFill>
                  <a:schemeClr val="tx1"/>
                </a:solidFill>
                <a:latin typeface="Arial" charset="0"/>
                <a:hlinkClick r:id="rId3"/>
              </a:rPr>
              <a:t>blog</a:t>
            </a:r>
            <a:r>
              <a:rPr lang="en-US" sz="2000" spc="-60" dirty="0" smtClean="0">
                <a:solidFill>
                  <a:schemeClr val="tx1"/>
                </a:solidFill>
                <a:latin typeface="Arial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21685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000" y="2060848"/>
            <a:ext cx="7921625" cy="369001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  <a:cs typeface="Arial"/>
              </a:rPr>
              <a:t>can </a:t>
            </a:r>
            <a:r>
              <a:rPr lang="en-US" sz="4000" b="1" kern="1200" dirty="0">
                <a:solidFill>
                  <a:srgbClr val="00628C"/>
                </a:solidFill>
                <a:latin typeface="+mj-lt"/>
                <a:ea typeface="+mj-ea"/>
                <a:cs typeface="+mj-cs"/>
              </a:rPr>
              <a:t>solve</a:t>
            </a:r>
            <a:r>
              <a:rPr lang="en-US" sz="2400" b="1" kern="1200" dirty="0">
                <a:solidFill>
                  <a:srgbClr val="00628C"/>
                </a:solidFill>
                <a:latin typeface="+mj-lt"/>
                <a:ea typeface="+mj-ea"/>
                <a:cs typeface="+mj-cs"/>
              </a:rPr>
              <a:t> problems </a:t>
            </a:r>
            <a:r>
              <a:rPr lang="en-US" sz="2400" dirty="0">
                <a:latin typeface="+mj-lt"/>
                <a:cs typeface="Arial"/>
              </a:rPr>
              <a:t>by applying their mathematics to a variety of routine and non</a:t>
            </a:r>
            <a:r>
              <a:rPr lang="en-US" sz="2400" dirty="0" smtClean="0">
                <a:latin typeface="+mj-lt"/>
                <a:cs typeface="Arial"/>
              </a:rPr>
              <a:t>-routine </a:t>
            </a:r>
            <a:r>
              <a:rPr lang="en-US" sz="2400" dirty="0">
                <a:latin typeface="+mj-lt"/>
                <a:cs typeface="Arial"/>
              </a:rPr>
              <a:t>problems with increasing sophistication, including breaking down problems into a series of simpler steps and persevering in seeking solutions.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56000" y="980728"/>
            <a:ext cx="4602088" cy="60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dirty="0" smtClean="0"/>
              <a:t>“Solving”?</a:t>
            </a:r>
            <a:endParaRPr lang="en-GB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6674748" y="405299"/>
            <a:ext cx="401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444208" y="144016"/>
            <a:ext cx="2664296" cy="1484784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28C"/>
              </a:buClr>
              <a:buSzTx/>
              <a:buFont typeface="Arial" charset="0"/>
              <a:buChar char="●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" name="Picture 7" descr="NCETM-logo-letterhea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6" r="7827" b="46576"/>
          <a:stretch/>
        </p:blipFill>
        <p:spPr bwMode="auto">
          <a:xfrm>
            <a:off x="5488972" y="116632"/>
            <a:ext cx="3547524" cy="1872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Cloud Callout 3"/>
          <p:cNvSpPr/>
          <p:nvPr/>
        </p:nvSpPr>
        <p:spPr bwMode="auto">
          <a:xfrm>
            <a:off x="971600" y="2924944"/>
            <a:ext cx="6480720" cy="3024336"/>
          </a:xfrm>
          <a:prstGeom prst="cloudCallout">
            <a:avLst>
              <a:gd name="adj1" fmla="val -23909"/>
              <a:gd name="adj2" fmla="val -52198"/>
            </a:avLst>
          </a:prstGeom>
          <a:solidFill>
            <a:srgbClr val="82CBDD"/>
          </a:solidFill>
          <a:ln>
            <a:solidFill>
              <a:schemeClr val="tx1"/>
            </a:solidFill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914400" lvl="1">
              <a:buNone/>
            </a:pPr>
            <a:r>
              <a:rPr lang="en-US" sz="2000" spc="-60" dirty="0">
                <a:solidFill>
                  <a:schemeClr val="tx1"/>
                </a:solidFill>
                <a:latin typeface="Arial" charset="0"/>
              </a:rPr>
              <a:t>But many problems don’t have unique, “closed form” solutions – especially not </a:t>
            </a:r>
            <a:r>
              <a:rPr lang="en-US" sz="2000" spc="-60" dirty="0" smtClean="0">
                <a:solidFill>
                  <a:schemeClr val="tx1"/>
                </a:solidFill>
                <a:latin typeface="Arial" charset="0"/>
              </a:rPr>
              <a:t>modeling </a:t>
            </a:r>
            <a:r>
              <a:rPr lang="en-US" sz="2000" spc="-60" dirty="0">
                <a:solidFill>
                  <a:schemeClr val="tx1"/>
                </a:solidFill>
                <a:latin typeface="Arial" charset="0"/>
              </a:rPr>
              <a:t>problems. </a:t>
            </a:r>
            <a:r>
              <a:rPr lang="en-US" sz="2000" spc="-60" dirty="0">
                <a:solidFill>
                  <a:schemeClr val="tx1"/>
                </a:solidFill>
                <a:latin typeface="Arial" charset="0"/>
              </a:rPr>
              <a:t>“Solving” implies an unrealistic finite neatness to a problem.</a:t>
            </a:r>
          </a:p>
        </p:txBody>
      </p:sp>
    </p:spTree>
    <p:extLst>
      <p:ext uri="{BB962C8B-B14F-4D97-AF65-F5344CB8AC3E}">
        <p14:creationId xmlns:p14="http://schemas.microsoft.com/office/powerpoint/2010/main" val="1098930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000" y="2060848"/>
            <a:ext cx="7921625" cy="369001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i="1" dirty="0" smtClean="0">
                <a:solidFill>
                  <a:srgbClr val="00628C"/>
                </a:solidFill>
                <a:latin typeface="+mj-lt"/>
                <a:cs typeface="Arial"/>
              </a:rPr>
              <a:t>Phones-U-like charges £3 per month then 2p per call for its </a:t>
            </a:r>
            <a:r>
              <a:rPr lang="en-GB" sz="2400" i="1" dirty="0" err="1" smtClean="0">
                <a:solidFill>
                  <a:srgbClr val="00628C"/>
                </a:solidFill>
                <a:latin typeface="+mj-lt"/>
                <a:cs typeface="Arial"/>
              </a:rPr>
              <a:t>Yoof</a:t>
            </a:r>
            <a:r>
              <a:rPr lang="en-GB" sz="2400" i="1" dirty="0" smtClean="0">
                <a:solidFill>
                  <a:srgbClr val="00628C"/>
                </a:solidFill>
                <a:latin typeface="+mj-lt"/>
                <a:cs typeface="Arial"/>
              </a:rPr>
              <a:t> pay-as-you-go deal. With the new √-1 phone from Apple there is a </a:t>
            </a:r>
            <a:r>
              <a:rPr lang="en-GB" sz="2400" i="1" dirty="0">
                <a:solidFill>
                  <a:srgbClr val="00628C"/>
                </a:solidFill>
                <a:cs typeface="Arial"/>
              </a:rPr>
              <a:t>pay-as-you-go </a:t>
            </a:r>
            <a:r>
              <a:rPr lang="en-GB" sz="2400" i="1" dirty="0" smtClean="0">
                <a:solidFill>
                  <a:srgbClr val="00628C"/>
                </a:solidFill>
                <a:cs typeface="Arial"/>
              </a:rPr>
              <a:t>deal charging £2.50 per month then 3p per call. Which is better</a:t>
            </a:r>
            <a:r>
              <a:rPr lang="en-GB" sz="2400" i="1" dirty="0" smtClean="0">
                <a:solidFill>
                  <a:srgbClr val="00628C"/>
                </a:solidFill>
                <a:cs typeface="Arial"/>
              </a:rPr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+mj-lt"/>
                <a:ea typeface="SimHei" panose="02010609060101010101" pitchFamily="49" charset="-122"/>
                <a:cs typeface="Arial"/>
              </a:rPr>
              <a:t>Achingly naff … and so unrealistic – Texting? Downloads?</a:t>
            </a:r>
            <a:endParaRPr lang="en-US" sz="2400" dirty="0">
              <a:latin typeface="+mj-lt"/>
              <a:ea typeface="SimHei" panose="02010609060101010101" pitchFamily="49" charset="-122"/>
              <a:cs typeface="Arial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56000" y="980728"/>
            <a:ext cx="4602088" cy="60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dirty="0" smtClean="0"/>
              <a:t>Disco Dad</a:t>
            </a:r>
            <a:endParaRPr lang="en-GB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6674748" y="405299"/>
            <a:ext cx="401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444208" y="144016"/>
            <a:ext cx="2664296" cy="1484784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28C"/>
              </a:buClr>
              <a:buSzTx/>
              <a:buFont typeface="Arial" charset="0"/>
              <a:buChar char="●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" name="Picture 7" descr="NCETM-logo-letterhea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6" r="7827" b="46576"/>
          <a:stretch/>
        </p:blipFill>
        <p:spPr bwMode="auto">
          <a:xfrm>
            <a:off x="5488972" y="116632"/>
            <a:ext cx="3547524" cy="1872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67249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000" y="2060848"/>
            <a:ext cx="7921625" cy="369001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i="1" dirty="0" smtClean="0">
                <a:solidFill>
                  <a:srgbClr val="00628C"/>
                </a:solidFill>
                <a:latin typeface="+mj-lt"/>
                <a:cs typeface="Arial"/>
              </a:rPr>
              <a:t>Phones-U-like charges £3 per month then 2p per call for its </a:t>
            </a:r>
            <a:r>
              <a:rPr lang="en-GB" sz="2400" i="1" dirty="0" err="1" smtClean="0">
                <a:solidFill>
                  <a:srgbClr val="00628C"/>
                </a:solidFill>
                <a:latin typeface="+mj-lt"/>
                <a:cs typeface="Arial"/>
              </a:rPr>
              <a:t>Yoof</a:t>
            </a:r>
            <a:r>
              <a:rPr lang="en-GB" sz="2400" i="1" dirty="0" smtClean="0">
                <a:solidFill>
                  <a:srgbClr val="00628C"/>
                </a:solidFill>
                <a:latin typeface="+mj-lt"/>
                <a:cs typeface="Arial"/>
              </a:rPr>
              <a:t> pay-as-you-go deal. With the new √-1 phone from Apple there is a </a:t>
            </a:r>
            <a:r>
              <a:rPr lang="en-GB" sz="2400" i="1" dirty="0">
                <a:solidFill>
                  <a:srgbClr val="00628C"/>
                </a:solidFill>
                <a:cs typeface="Arial"/>
              </a:rPr>
              <a:t>pay-as-you-go </a:t>
            </a:r>
            <a:r>
              <a:rPr lang="en-GB" sz="2400" i="1" dirty="0" smtClean="0">
                <a:solidFill>
                  <a:srgbClr val="00628C"/>
                </a:solidFill>
                <a:cs typeface="Arial"/>
              </a:rPr>
              <a:t>deal charging £2.50 per month then 3p per call. Work out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i="1" dirty="0" smtClean="0">
                <a:solidFill>
                  <a:srgbClr val="00628C"/>
                </a:solidFill>
                <a:latin typeface="+mj-lt"/>
                <a:ea typeface="SimHei" panose="02010609060101010101" pitchFamily="49" charset="-122"/>
                <a:cs typeface="Arial"/>
              </a:rPr>
              <a:t>A) </a:t>
            </a:r>
            <a:r>
              <a:rPr lang="en-GB" sz="2400" i="1" dirty="0" smtClean="0">
                <a:solidFill>
                  <a:srgbClr val="00628C"/>
                </a:solidFill>
                <a:latin typeface="+mj-lt"/>
                <a:ea typeface="SimHei" panose="02010609060101010101" pitchFamily="49" charset="-122"/>
                <a:cs typeface="Arial"/>
              </a:rPr>
              <a:t>both networks</a:t>
            </a:r>
            <a:r>
              <a:rPr lang="en-GB" sz="2400" i="1" dirty="0" smtClean="0">
                <a:solidFill>
                  <a:srgbClr val="00628C"/>
                </a:solidFill>
                <a:latin typeface="+mj-lt"/>
                <a:ea typeface="SimHei" panose="02010609060101010101" pitchFamily="49" charset="-122"/>
                <a:cs typeface="Arial"/>
              </a:rPr>
              <a:t>’ charges for making 30 calls per month, and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i="1" dirty="0" smtClean="0">
                <a:solidFill>
                  <a:srgbClr val="00628C"/>
                </a:solidFill>
                <a:latin typeface="+mj-lt"/>
                <a:ea typeface="SimHei" panose="02010609060101010101" pitchFamily="49" charset="-122"/>
                <a:cs typeface="Arial"/>
              </a:rPr>
              <a:t>B) </a:t>
            </a:r>
            <a:r>
              <a:rPr lang="en-GB" sz="2400" i="1" dirty="0" smtClean="0">
                <a:solidFill>
                  <a:srgbClr val="00628C"/>
                </a:solidFill>
                <a:latin typeface="+mj-lt"/>
                <a:ea typeface="SimHei" panose="02010609060101010101" pitchFamily="49" charset="-122"/>
                <a:cs typeface="Arial"/>
              </a:rPr>
              <a:t>both networks</a:t>
            </a:r>
            <a:r>
              <a:rPr lang="en-GB" sz="2400" i="1" dirty="0" smtClean="0">
                <a:solidFill>
                  <a:srgbClr val="00628C"/>
                </a:solidFill>
                <a:latin typeface="+mj-lt"/>
                <a:ea typeface="SimHei" panose="02010609060101010101" pitchFamily="49" charset="-122"/>
                <a:cs typeface="Arial"/>
              </a:rPr>
              <a:t>’ charges for making 40, 50 and 60 calls per month.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i="1" dirty="0" smtClean="0">
                <a:solidFill>
                  <a:srgbClr val="00628C"/>
                </a:solidFill>
                <a:latin typeface="+mj-lt"/>
                <a:ea typeface="SimHei" panose="02010609060101010101" pitchFamily="49" charset="-122"/>
                <a:cs typeface="Arial"/>
              </a:rPr>
              <a:t>C) Now write down something that is trivially </a:t>
            </a:r>
            <a:r>
              <a:rPr lang="en-GB" sz="2400" i="1" dirty="0" smtClean="0">
                <a:solidFill>
                  <a:srgbClr val="00628C"/>
                </a:solidFill>
                <a:latin typeface="+mj-lt"/>
                <a:ea typeface="SimHei" panose="02010609060101010101" pitchFamily="49" charset="-122"/>
                <a:cs typeface="Arial"/>
              </a:rPr>
              <a:t>obvious.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+mj-lt"/>
                <a:ea typeface="SimHei" panose="02010609060101010101" pitchFamily="49" charset="-122"/>
                <a:cs typeface="Arial"/>
              </a:rPr>
              <a:t>Over-</a:t>
            </a:r>
            <a:r>
              <a:rPr lang="en-GB" sz="2400" dirty="0" err="1" smtClean="0">
                <a:latin typeface="+mj-lt"/>
                <a:ea typeface="SimHei" panose="02010609060101010101" pitchFamily="49" charset="-122"/>
                <a:cs typeface="Arial"/>
              </a:rPr>
              <a:t>scaffolded</a:t>
            </a:r>
            <a:r>
              <a:rPr lang="en-GB" sz="2400" dirty="0" smtClean="0">
                <a:latin typeface="+mj-lt"/>
                <a:ea typeface="SimHei" panose="02010609060101010101" pitchFamily="49" charset="-122"/>
                <a:cs typeface="Arial"/>
              </a:rPr>
              <a:t>, no genuine problem-solving skills being developed. And still achingly naff.</a:t>
            </a:r>
            <a:endParaRPr lang="en-US" sz="2400" dirty="0">
              <a:latin typeface="+mj-lt"/>
              <a:ea typeface="SimHei" panose="02010609060101010101" pitchFamily="49" charset="-122"/>
              <a:cs typeface="Arial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56000" y="980728"/>
            <a:ext cx="4968128" cy="6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dirty="0" smtClean="0"/>
              <a:t>Anxious Disco </a:t>
            </a:r>
            <a:r>
              <a:rPr lang="en-GB" dirty="0" smtClean="0"/>
              <a:t>Dad</a:t>
            </a:r>
            <a:endParaRPr lang="en-GB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6674748" y="405299"/>
            <a:ext cx="401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444208" y="144016"/>
            <a:ext cx="2664296" cy="1484784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28C"/>
              </a:buClr>
              <a:buSzTx/>
              <a:buFont typeface="Arial" charset="0"/>
              <a:buChar char="●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" name="Picture 7" descr="NCETM-logo-letterhea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6" r="7827" b="46576"/>
          <a:stretch/>
        </p:blipFill>
        <p:spPr bwMode="auto">
          <a:xfrm>
            <a:off x="5488972" y="116632"/>
            <a:ext cx="3547524" cy="1872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8683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000" y="2060848"/>
            <a:ext cx="7921625" cy="369001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i="1" dirty="0" smtClean="0">
                <a:solidFill>
                  <a:srgbClr val="00628C"/>
                </a:solidFill>
                <a:latin typeface="+mj-lt"/>
                <a:cs typeface="Arial"/>
              </a:rPr>
              <a:t>3, a prime number, is one less than 4, a square number. What’s the next example like this</a:t>
            </a:r>
            <a:r>
              <a:rPr lang="en-GB" sz="2400" i="1" dirty="0" smtClean="0">
                <a:solidFill>
                  <a:srgbClr val="00628C"/>
                </a:solidFill>
                <a:latin typeface="+mj-lt"/>
                <a:cs typeface="Arial"/>
              </a:rPr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+mj-lt"/>
                <a:cs typeface="Arial"/>
              </a:rPr>
              <a:t>Think how irritated the pupils will be when teacher says “Ha-ha, you can’t”!</a:t>
            </a:r>
            <a:endParaRPr lang="en-GB" sz="2400" dirty="0">
              <a:latin typeface="+mj-lt"/>
              <a:cs typeface="Arial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+mj-lt"/>
                <a:cs typeface="Arial"/>
              </a:rPr>
              <a:t>A better phrasing is “</a:t>
            </a:r>
            <a:r>
              <a:rPr lang="en-GB" sz="2400" dirty="0" smtClean="0">
                <a:cs typeface="Arial"/>
              </a:rPr>
              <a:t>3</a:t>
            </a:r>
            <a:r>
              <a:rPr lang="en-GB" sz="2400" dirty="0">
                <a:cs typeface="Arial"/>
              </a:rPr>
              <a:t>, a prime number, is one less than 4, a square number. </a:t>
            </a:r>
            <a:r>
              <a:rPr lang="en-GB" sz="2400" dirty="0" smtClean="0">
                <a:cs typeface="Arial"/>
              </a:rPr>
              <a:t>Can you find another example like </a:t>
            </a:r>
            <a:r>
              <a:rPr lang="en-GB" sz="2400" dirty="0">
                <a:cs typeface="Arial"/>
              </a:rPr>
              <a:t>this</a:t>
            </a:r>
            <a:r>
              <a:rPr lang="en-GB" sz="2400" dirty="0" smtClean="0">
                <a:cs typeface="Arial"/>
              </a:rPr>
              <a:t>?”</a:t>
            </a:r>
            <a:endParaRPr lang="en-GB" sz="2400" dirty="0">
              <a:cs typeface="Arial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2400" dirty="0" smtClean="0">
              <a:latin typeface="+mj-lt"/>
              <a:cs typeface="Arial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56000" y="980728"/>
            <a:ext cx="4602088" cy="60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dirty="0" smtClean="0"/>
              <a:t>Ha! Fooled you!</a:t>
            </a:r>
            <a:endParaRPr lang="en-GB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6674748" y="405299"/>
            <a:ext cx="401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444208" y="144016"/>
            <a:ext cx="2664296" cy="1484784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28C"/>
              </a:buClr>
              <a:buSzTx/>
              <a:buFont typeface="Arial" charset="0"/>
              <a:buChar char="●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" name="Picture 7" descr="NCETM-logo-letterhea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6" r="7827" b="46576"/>
          <a:stretch/>
        </p:blipFill>
        <p:spPr bwMode="auto">
          <a:xfrm>
            <a:off x="5488972" y="116632"/>
            <a:ext cx="3547524" cy="1872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52512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000" y="2060848"/>
            <a:ext cx="7921625" cy="369001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i="1" dirty="0" smtClean="0">
                <a:solidFill>
                  <a:srgbClr val="00628C"/>
                </a:solidFill>
                <a:latin typeface="+mj-lt"/>
                <a:cs typeface="Arial"/>
              </a:rPr>
              <a:t>Prove that no permutation of a hundred 0’s, a hundred 1’s and a hundred 2’s make a three hundred digit number that is also a perfect square</a:t>
            </a:r>
            <a:r>
              <a:rPr lang="en-GB" sz="2400" i="1" dirty="0" smtClean="0">
                <a:solidFill>
                  <a:srgbClr val="00628C"/>
                </a:solidFill>
                <a:latin typeface="+mj-lt"/>
                <a:cs typeface="Arial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400" dirty="0">
              <a:latin typeface="+mj-lt"/>
              <a:ea typeface="SimHei" panose="02010609060101010101" pitchFamily="49" charset="-122"/>
              <a:cs typeface="Arial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+mj-lt"/>
                <a:ea typeface="SimHei" panose="02010609060101010101" pitchFamily="49" charset="-122"/>
                <a:cs typeface="Arial"/>
              </a:rPr>
              <a:t>A great puzzle – a lovely “one-liner” – bu</a:t>
            </a:r>
            <a:r>
              <a:rPr lang="en-GB" sz="2400" dirty="0" smtClean="0">
                <a:latin typeface="+mj-lt"/>
                <a:ea typeface="SimHei" panose="02010609060101010101" pitchFamily="49" charset="-122"/>
                <a:cs typeface="Arial"/>
              </a:rPr>
              <a:t>t no connection with GCSE Maths – it reinforces little, except the solver’s / setter’s ego!</a:t>
            </a:r>
            <a:endParaRPr lang="en-US" sz="2400" dirty="0">
              <a:latin typeface="+mj-lt"/>
              <a:ea typeface="SimHei" panose="02010609060101010101" pitchFamily="49" charset="-122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74748" y="405299"/>
            <a:ext cx="401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444208" y="144016"/>
            <a:ext cx="2664296" cy="1484784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28C"/>
              </a:buClr>
              <a:buSzTx/>
              <a:buFont typeface="Arial" charset="0"/>
              <a:buChar char="●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" name="Picture 7" descr="NCETM-logo-letterhea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6" r="7827" b="46576"/>
          <a:stretch/>
        </p:blipFill>
        <p:spPr bwMode="auto">
          <a:xfrm>
            <a:off x="5488972" y="116632"/>
            <a:ext cx="3547524" cy="1872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763200" y="980728"/>
            <a:ext cx="5040136" cy="60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28C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dirty="0" smtClean="0"/>
              <a:t>Disconnected </a:t>
            </a:r>
            <a:r>
              <a:rPr lang="en-GB" dirty="0" smtClean="0"/>
              <a:t>puzzles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1521252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00628C"/>
          </a:buClr>
          <a:buSzTx/>
          <a:buFont typeface="Arial" charset="0"/>
          <a:buChar char="●"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00628C"/>
          </a:buClr>
          <a:buSzTx/>
          <a:buFont typeface="Arial" charset="0"/>
          <a:buChar char="●"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000000"/>
        </a:dk1>
        <a:lt1>
          <a:srgbClr val="FFFFFF"/>
        </a:lt1>
        <a:dk2>
          <a:srgbClr val="00628C"/>
        </a:dk2>
        <a:lt2>
          <a:srgbClr val="5F5F5F"/>
        </a:lt2>
        <a:accent1>
          <a:srgbClr val="82E6DD"/>
        </a:accent1>
        <a:accent2>
          <a:srgbClr val="C8E2E8"/>
        </a:accent2>
        <a:accent3>
          <a:srgbClr val="FFFFFF"/>
        </a:accent3>
        <a:accent4>
          <a:srgbClr val="000000"/>
        </a:accent4>
        <a:accent5>
          <a:srgbClr val="C1F0EB"/>
        </a:accent5>
        <a:accent6>
          <a:srgbClr val="B5CDD2"/>
        </a:accent6>
        <a:hlink>
          <a:srgbClr val="00628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ctem1">
  <a:themeElements>
    <a:clrScheme name="nctem1 11">
      <a:dk1>
        <a:srgbClr val="000000"/>
      </a:dk1>
      <a:lt1>
        <a:srgbClr val="FFFFFF"/>
      </a:lt1>
      <a:dk2>
        <a:srgbClr val="00628C"/>
      </a:dk2>
      <a:lt2>
        <a:srgbClr val="5F5F5F"/>
      </a:lt2>
      <a:accent1>
        <a:srgbClr val="82E6DD"/>
      </a:accent1>
      <a:accent2>
        <a:srgbClr val="C8E2E8"/>
      </a:accent2>
      <a:accent3>
        <a:srgbClr val="FFFFFF"/>
      </a:accent3>
      <a:accent4>
        <a:srgbClr val="000000"/>
      </a:accent4>
      <a:accent5>
        <a:srgbClr val="C1F0EB"/>
      </a:accent5>
      <a:accent6>
        <a:srgbClr val="B5CDD2"/>
      </a:accent6>
      <a:hlink>
        <a:srgbClr val="00628C"/>
      </a:hlink>
      <a:folHlink>
        <a:srgbClr val="B2B2B2"/>
      </a:folHlink>
    </a:clrScheme>
    <a:fontScheme name="nctem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00628C"/>
          </a:buClr>
          <a:buSzTx/>
          <a:buFont typeface="Arial" charset="0"/>
          <a:buChar char="●"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00628C"/>
          </a:buClr>
          <a:buSzTx/>
          <a:buFont typeface="Arial" charset="0"/>
          <a:buChar char="●"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ctem1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ctem1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ctem1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ctem1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ctem1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ctem1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ctem1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ctem1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ctem1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ctem1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ctem1 11">
        <a:dk1>
          <a:srgbClr val="000000"/>
        </a:dk1>
        <a:lt1>
          <a:srgbClr val="FFFFFF"/>
        </a:lt1>
        <a:dk2>
          <a:srgbClr val="00628C"/>
        </a:dk2>
        <a:lt2>
          <a:srgbClr val="5F5F5F"/>
        </a:lt2>
        <a:accent1>
          <a:srgbClr val="82E6DD"/>
        </a:accent1>
        <a:accent2>
          <a:srgbClr val="C8E2E8"/>
        </a:accent2>
        <a:accent3>
          <a:srgbClr val="FFFFFF"/>
        </a:accent3>
        <a:accent4>
          <a:srgbClr val="000000"/>
        </a:accent4>
        <a:accent5>
          <a:srgbClr val="C1F0EB"/>
        </a:accent5>
        <a:accent6>
          <a:srgbClr val="B5CDD2"/>
        </a:accent6>
        <a:hlink>
          <a:srgbClr val="00628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nctem1 1">
    <a:dk1>
      <a:srgbClr val="000000"/>
    </a:dk1>
    <a:lt1>
      <a:srgbClr val="FFFFFF"/>
    </a:lt1>
    <a:dk2>
      <a:srgbClr val="006666"/>
    </a:dk2>
    <a:lt2>
      <a:srgbClr val="5F5F5F"/>
    </a:lt2>
    <a:accent1>
      <a:srgbClr val="33CCCC"/>
    </a:accent1>
    <a:accent2>
      <a:srgbClr val="99CCCC"/>
    </a:accent2>
    <a:accent3>
      <a:srgbClr val="FFFFFF"/>
    </a:accent3>
    <a:accent4>
      <a:srgbClr val="000000"/>
    </a:accent4>
    <a:accent5>
      <a:srgbClr val="ADE2E2"/>
    </a:accent5>
    <a:accent6>
      <a:srgbClr val="8AB9B9"/>
    </a:accent6>
    <a:hlink>
      <a:srgbClr val="006666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1847</TotalTime>
  <Words>1261</Words>
  <Application>Microsoft Macintosh PowerPoint</Application>
  <PresentationFormat>On-screen Show (4:3)</PresentationFormat>
  <Paragraphs>70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Custom Design</vt:lpstr>
      <vt:lpstr>nctem1</vt:lpstr>
      <vt:lpstr>The problem with problem-solving  Robert Wilne Director for Secondary NCETM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 Peto</dc:creator>
  <cp:lastModifiedBy>Robert Wilne</cp:lastModifiedBy>
  <cp:revision>337</cp:revision>
  <dcterms:created xsi:type="dcterms:W3CDTF">2008-01-11T09:41:35Z</dcterms:created>
  <dcterms:modified xsi:type="dcterms:W3CDTF">2014-11-06T13:54:46Z</dcterms:modified>
</cp:coreProperties>
</file>